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63" r:id="rId6"/>
    <p:sldId id="268" r:id="rId7"/>
    <p:sldId id="265" r:id="rId8"/>
    <p:sldId id="269" r:id="rId9"/>
    <p:sldId id="286" r:id="rId10"/>
    <p:sldId id="272" r:id="rId11"/>
    <p:sldId id="287" r:id="rId12"/>
    <p:sldId id="27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16D"/>
    <a:srgbClr val="945D38"/>
    <a:srgbClr val="768B9A"/>
    <a:srgbClr val="2D363D"/>
    <a:srgbClr val="29343A"/>
    <a:srgbClr val="AF6228"/>
    <a:srgbClr val="C78747"/>
    <a:srgbClr val="CD9773"/>
    <a:srgbClr val="A5775D"/>
    <a:srgbClr val="3C4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A1BB8-F84A-41E3-BD6E-D91035ADBFD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567A4-3AFB-4DCC-9B47-F547818362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6" t="15625"/>
          <a:stretch>
            <a:fillRect/>
          </a:stretch>
        </p:blipFill>
        <p:spPr>
          <a:xfrm>
            <a:off x="6349068" y="0"/>
            <a:ext cx="5842933" cy="6858000"/>
          </a:xfrm>
          <a:custGeom>
            <a:avLst/>
            <a:gdLst>
              <a:gd name="connsiteX0" fmla="*/ 0 w 5842933"/>
              <a:gd name="connsiteY0" fmla="*/ 0 h 6858000"/>
              <a:gd name="connsiteX1" fmla="*/ 5842933 w 5842933"/>
              <a:gd name="connsiteY1" fmla="*/ 0 h 6858000"/>
              <a:gd name="connsiteX2" fmla="*/ 5842933 w 5842933"/>
              <a:gd name="connsiteY2" fmla="*/ 6858000 h 6858000"/>
              <a:gd name="connsiteX3" fmla="*/ 0 w 58429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933" h="6858000">
                <a:moveTo>
                  <a:pt x="0" y="0"/>
                </a:moveTo>
                <a:lnTo>
                  <a:pt x="5842933" y="0"/>
                </a:lnTo>
                <a:lnTo>
                  <a:pt x="584293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PA_任意多边形 2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800000" flipV="1">
            <a:off x="5325429" y="3508375"/>
            <a:ext cx="2027237" cy="4133850"/>
          </a:xfrm>
          <a:custGeom>
            <a:avLst/>
            <a:gdLst>
              <a:gd name="T0" fmla="*/ 0 w 2026880"/>
              <a:gd name="T1" fmla="*/ 4133720 h 4133980"/>
              <a:gd name="T2" fmla="*/ 2027594 w 2026880"/>
              <a:gd name="T3" fmla="*/ 2963574 h 4133980"/>
              <a:gd name="T4" fmla="*/ 2027594 w 2026880"/>
              <a:gd name="T5" fmla="*/ 1170146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rgbClr val="2D363D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A_任意多边形 2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9800000">
            <a:off x="5795329" y="-935038"/>
            <a:ext cx="2027237" cy="6399213"/>
          </a:xfrm>
          <a:custGeom>
            <a:avLst/>
            <a:gdLst>
              <a:gd name="T0" fmla="*/ 0 w 2026880"/>
              <a:gd name="T1" fmla="*/ 0 h 6399694"/>
              <a:gd name="T2" fmla="*/ 2027594 w 2026880"/>
              <a:gd name="T3" fmla="*/ 1170044 h 6399694"/>
              <a:gd name="T4" fmla="*/ 2027594 w 2026880"/>
              <a:gd name="T5" fmla="*/ 5228688 h 6399694"/>
              <a:gd name="T6" fmla="*/ 0 w 2026880"/>
              <a:gd name="T7" fmla="*/ 6398732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rgbClr val="C7916D"/>
          </a:solidFill>
          <a:ln>
            <a:noFill/>
          </a:ln>
        </p:spPr>
        <p:txBody>
          <a:bodyPr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8132" y="2632150"/>
            <a:ext cx="3946038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</a:rPr>
              <a:t>商业融资计划书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综艺体简" panose="0201060900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8129" y="3135485"/>
            <a:ext cx="3859096" cy="3124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BUSINESS PLAN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0096" y="3677322"/>
            <a:ext cx="2674987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</a:rPr>
              <a:t>XX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经典综艺体简" panose="02010609000101010101" pitchFamily="49" charset="-122"/>
              </a:rPr>
              <a:t>公司 日期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/>
          <p:nvPr/>
        </p:nvSpPr>
        <p:spPr>
          <a:xfrm>
            <a:off x="1855470" y="2061210"/>
            <a:ext cx="8480425" cy="3605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最后说一下具体的融资需求，包括但不仅限于融资需求金额，出让多少股份，计划使用多久，用在哪些方面，每个方面用多少等等。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60898"/>
            <a:ext cx="12192000" cy="2536205"/>
          </a:xfrm>
          <a:prstGeom prst="rect">
            <a:avLst/>
          </a:prstGeom>
          <a:solidFill>
            <a:srgbClr val="C79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2989489" y="2490282"/>
            <a:ext cx="621302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9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9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9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9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9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b="1" dirty="0">
                <a:solidFill>
                  <a:schemeClr val="bg1"/>
                </a:solidFill>
                <a:cs typeface="Arial" panose="020B0604020202090204" pitchFamily="34" charset="0"/>
              </a:rPr>
              <a:t>谢谢观看</a:t>
            </a:r>
            <a:endParaRPr lang="zh-CN" altLang="en-US" sz="8000" b="1" dirty="0">
              <a:solidFill>
                <a:schemeClr val="bg1"/>
              </a:solidFill>
              <a:cs typeface="Arial" panose="020B060402020209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49152" y="3721388"/>
            <a:ext cx="34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en-US" altLang="zh-CN" sz="3600" b="1" dirty="0">
              <a:solidFill>
                <a:schemeClr val="bg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6" t="15625"/>
          <a:stretch>
            <a:fillRect/>
          </a:stretch>
        </p:blipFill>
        <p:spPr>
          <a:xfrm>
            <a:off x="6349067" y="0"/>
            <a:ext cx="5842933" cy="6858000"/>
          </a:xfrm>
          <a:custGeom>
            <a:avLst/>
            <a:gdLst>
              <a:gd name="connsiteX0" fmla="*/ 0 w 5842933"/>
              <a:gd name="connsiteY0" fmla="*/ 0 h 6858000"/>
              <a:gd name="connsiteX1" fmla="*/ 5842933 w 5842933"/>
              <a:gd name="connsiteY1" fmla="*/ 0 h 6858000"/>
              <a:gd name="connsiteX2" fmla="*/ 5842933 w 5842933"/>
              <a:gd name="connsiteY2" fmla="*/ 6858000 h 6858000"/>
              <a:gd name="connsiteX3" fmla="*/ 0 w 58429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933" h="6858000">
                <a:moveTo>
                  <a:pt x="0" y="0"/>
                </a:moveTo>
                <a:lnTo>
                  <a:pt x="5842933" y="0"/>
                </a:lnTo>
                <a:lnTo>
                  <a:pt x="584293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Заголовок 1"/>
          <p:cNvSpPr txBox="1"/>
          <p:nvPr/>
        </p:nvSpPr>
        <p:spPr>
          <a:xfrm>
            <a:off x="406400" y="1048959"/>
            <a:ext cx="4881562" cy="15096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280"/>
              </a:lnSpc>
            </a:pPr>
            <a:r>
              <a:rPr 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CONTENTS/</a:t>
            </a:r>
            <a:r>
              <a:rPr lang="zh-CN" alt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目录</a:t>
            </a:r>
            <a:endParaRPr lang="en-US" sz="2800" spc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  <a:p>
            <a:pPr>
              <a:lnSpc>
                <a:spcPts val="5280"/>
              </a:lnSpc>
            </a:pPr>
            <a:endParaRPr lang="ru-RU" b="1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</p:txBody>
      </p:sp>
      <p:sp>
        <p:nvSpPr>
          <p:cNvPr id="27" name="MH_Entry_1"/>
          <p:cNvSpPr/>
          <p:nvPr>
            <p:custDataLst>
              <p:tags r:id="rId2"/>
            </p:custDataLst>
          </p:nvPr>
        </p:nvSpPr>
        <p:spPr>
          <a:xfrm>
            <a:off x="2206542" y="2266543"/>
            <a:ext cx="383814" cy="3894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2500" dirty="0">
                <a:solidFill>
                  <a:srgbClr val="C79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01</a:t>
            </a:r>
            <a:endParaRPr lang="zh-CN" altLang="en-US" sz="2500" dirty="0">
              <a:solidFill>
                <a:srgbClr val="C7916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28" name="MH_Entry_2"/>
          <p:cNvSpPr/>
          <p:nvPr>
            <p:custDataLst>
              <p:tags r:id="rId3"/>
            </p:custDataLst>
          </p:nvPr>
        </p:nvSpPr>
        <p:spPr>
          <a:xfrm>
            <a:off x="2590356" y="2269189"/>
            <a:ext cx="2251181" cy="3841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500" dirty="0">
                <a:solidFill>
                  <a:srgbClr val="C79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公司介绍</a:t>
            </a:r>
            <a:endParaRPr lang="zh-CN" altLang="en-US" sz="2500" dirty="0">
              <a:solidFill>
                <a:srgbClr val="C7916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35" name="MH_Entry_1"/>
          <p:cNvSpPr/>
          <p:nvPr>
            <p:custDataLst>
              <p:tags r:id="rId4"/>
            </p:custDataLst>
          </p:nvPr>
        </p:nvSpPr>
        <p:spPr>
          <a:xfrm>
            <a:off x="2206542" y="3286776"/>
            <a:ext cx="383814" cy="3894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02</a:t>
            </a:r>
            <a:endParaRPr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36" name="MH_Entry_2"/>
          <p:cNvSpPr/>
          <p:nvPr>
            <p:custDataLst>
              <p:tags r:id="rId5"/>
            </p:custDataLst>
          </p:nvPr>
        </p:nvSpPr>
        <p:spPr>
          <a:xfrm>
            <a:off x="2590356" y="3250912"/>
            <a:ext cx="2251181" cy="3841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团队介绍</a:t>
            </a:r>
            <a:endParaRPr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38" name="MH_Entry_1"/>
          <p:cNvSpPr/>
          <p:nvPr>
            <p:custDataLst>
              <p:tags r:id="rId6"/>
            </p:custDataLst>
          </p:nvPr>
        </p:nvSpPr>
        <p:spPr>
          <a:xfrm>
            <a:off x="2206542" y="4307009"/>
            <a:ext cx="383814" cy="3894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2500" dirty="0">
                <a:solidFill>
                  <a:srgbClr val="C79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03</a:t>
            </a:r>
            <a:endParaRPr lang="zh-CN" altLang="en-US" sz="2500" dirty="0">
              <a:solidFill>
                <a:srgbClr val="C7916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39" name="MH_Entry_2"/>
          <p:cNvSpPr/>
          <p:nvPr>
            <p:custDataLst>
              <p:tags r:id="rId7"/>
            </p:custDataLst>
          </p:nvPr>
        </p:nvSpPr>
        <p:spPr>
          <a:xfrm>
            <a:off x="2590356" y="4309655"/>
            <a:ext cx="2251181" cy="384175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500" dirty="0">
                <a:solidFill>
                  <a:srgbClr val="C7916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产品介绍</a:t>
            </a:r>
            <a:endParaRPr lang="zh-CN" altLang="en-US" sz="2500" dirty="0">
              <a:solidFill>
                <a:srgbClr val="C7916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41" name="MH_Entry_1"/>
          <p:cNvSpPr/>
          <p:nvPr>
            <p:custDataLst>
              <p:tags r:id="rId8"/>
            </p:custDataLst>
          </p:nvPr>
        </p:nvSpPr>
        <p:spPr>
          <a:xfrm>
            <a:off x="2206542" y="5327243"/>
            <a:ext cx="383814" cy="3894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en-US" altLang="zh-CN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04</a:t>
            </a:r>
            <a:endParaRPr lang="zh-CN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42" name="MH_Entry_2"/>
          <p:cNvSpPr/>
          <p:nvPr>
            <p:custDataLst>
              <p:tags r:id="rId9"/>
            </p:custDataLst>
          </p:nvPr>
        </p:nvSpPr>
        <p:spPr>
          <a:xfrm>
            <a:off x="2590356" y="5327666"/>
            <a:ext cx="2251181" cy="38862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 algn="ctr"/>
            <a:r>
              <a:rPr lang="zh-CN" altLang="en-US" sz="253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融资计划</a:t>
            </a:r>
            <a:endParaRPr lang="zh-CN" altLang="en-US" sz="253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60898"/>
            <a:ext cx="12192000" cy="2536205"/>
          </a:xfrm>
          <a:prstGeom prst="rect">
            <a:avLst/>
          </a:prstGeom>
          <a:solidFill>
            <a:srgbClr val="C79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89489" y="2592270"/>
            <a:ext cx="7178675" cy="1445260"/>
            <a:chOff x="3322864" y="2767336"/>
            <a:chExt cx="7178675" cy="1445260"/>
          </a:xfrm>
        </p:grpSpPr>
        <p:sp>
          <p:nvSpPr>
            <p:cNvPr id="5" name="矩形 259"/>
            <p:cNvSpPr>
              <a:spLocks noChangeArrowheads="1"/>
            </p:cNvSpPr>
            <p:nvPr/>
          </p:nvSpPr>
          <p:spPr bwMode="auto">
            <a:xfrm>
              <a:off x="3322864" y="2767336"/>
              <a:ext cx="6213022" cy="9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9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9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9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6000" b="1" dirty="0">
                  <a:solidFill>
                    <a:schemeClr val="bg1"/>
                  </a:solidFill>
                  <a:cs typeface="Arial" panose="020B0604020202090204" pitchFamily="34" charset="0"/>
                </a:rPr>
                <a:t>01  </a:t>
              </a:r>
              <a:r>
                <a:rPr lang="zh-CN" altLang="en-US" sz="6000" b="1" dirty="0">
                  <a:solidFill>
                    <a:schemeClr val="bg1"/>
                  </a:solidFill>
                  <a:cs typeface="Arial" panose="020B0604020202090204" pitchFamily="34" charset="0"/>
                </a:rPr>
                <a:t>公司介绍</a:t>
              </a:r>
              <a:endParaRPr lang="zh-CN" altLang="en-US" sz="60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465739" y="3690626"/>
              <a:ext cx="7035800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 OF THE COMPANY</a:t>
              </a:r>
              <a:endParaRPr lang="en-US" altLang="zh-CN" sz="2800" b="1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/>
          <p:nvPr/>
        </p:nvSpPr>
        <p:spPr>
          <a:xfrm>
            <a:off x="1855470" y="2061210"/>
            <a:ext cx="8480425" cy="27355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在公司介绍这一板块，我们希望了解到你们公司的基本情况，包括但不限于公司成立日期、股权情况、公司发展历史、业务内容和类型等等。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  <a:p>
            <a:pPr algn="l"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越详细越有利于我们准确的评估。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60898"/>
            <a:ext cx="12192000" cy="2536205"/>
          </a:xfrm>
          <a:prstGeom prst="rect">
            <a:avLst/>
          </a:prstGeom>
          <a:solidFill>
            <a:srgbClr val="C79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89489" y="2592270"/>
            <a:ext cx="6854190" cy="1445260"/>
            <a:chOff x="3322864" y="2767336"/>
            <a:chExt cx="6854190" cy="1445260"/>
          </a:xfrm>
        </p:grpSpPr>
        <p:sp>
          <p:nvSpPr>
            <p:cNvPr id="5" name="矩形 259"/>
            <p:cNvSpPr>
              <a:spLocks noChangeArrowheads="1"/>
            </p:cNvSpPr>
            <p:nvPr/>
          </p:nvSpPr>
          <p:spPr bwMode="auto">
            <a:xfrm>
              <a:off x="3322864" y="2767336"/>
              <a:ext cx="6213022" cy="9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9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9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9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6000" b="1" dirty="0">
                  <a:solidFill>
                    <a:schemeClr val="bg1"/>
                  </a:solidFill>
                  <a:cs typeface="Arial" panose="020B0604020202090204" pitchFamily="34" charset="0"/>
                </a:rPr>
                <a:t>02  </a:t>
              </a:r>
              <a:r>
                <a:rPr lang="zh-CN" altLang="en-US" sz="6000" b="1" dirty="0">
                  <a:solidFill>
                    <a:schemeClr val="bg1"/>
                  </a:solidFill>
                  <a:cs typeface="Arial" panose="020B0604020202090204" pitchFamily="34" charset="0"/>
                </a:rPr>
                <a:t>团队介绍</a:t>
              </a:r>
              <a:endParaRPr lang="zh-CN" altLang="en-US" sz="60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21009" y="3690626"/>
              <a:ext cx="645604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 OF THE TEAM</a:t>
              </a:r>
              <a:endParaRPr lang="en-US" altLang="zh-CN" sz="2800" b="1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/>
          <p:nvPr/>
        </p:nvSpPr>
        <p:spPr>
          <a:xfrm>
            <a:off x="1855470" y="2061210"/>
            <a:ext cx="8480425" cy="27355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在团队介绍这一板块，我们希望进一步了解到你们的团队，例如人数、团队结构</a:t>
            </a: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等等等等，</a:t>
            </a: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还有很重要的一部分是核心成员的背景！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  <a:p>
            <a:pPr algn="l">
              <a:lnSpc>
                <a:spcPts val="5280"/>
              </a:lnSpc>
            </a:pP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60898"/>
            <a:ext cx="12192000" cy="2536205"/>
          </a:xfrm>
          <a:prstGeom prst="rect">
            <a:avLst/>
          </a:prstGeom>
          <a:solidFill>
            <a:srgbClr val="C79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89489" y="2592270"/>
            <a:ext cx="6213022" cy="1462405"/>
            <a:chOff x="3322864" y="2767336"/>
            <a:chExt cx="6213022" cy="1462405"/>
          </a:xfrm>
        </p:grpSpPr>
        <p:sp>
          <p:nvSpPr>
            <p:cNvPr id="5" name="矩形 259"/>
            <p:cNvSpPr>
              <a:spLocks noChangeArrowheads="1"/>
            </p:cNvSpPr>
            <p:nvPr/>
          </p:nvSpPr>
          <p:spPr bwMode="auto">
            <a:xfrm>
              <a:off x="3322864" y="2767336"/>
              <a:ext cx="6213022" cy="9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9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9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9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6000" b="1" dirty="0">
                  <a:solidFill>
                    <a:schemeClr val="bg1"/>
                  </a:solidFill>
                  <a:cs typeface="Arial" panose="020B0604020202090204" pitchFamily="34" charset="0"/>
                </a:rPr>
                <a:t>03  </a:t>
              </a:r>
              <a:r>
                <a:rPr lang="zh-CN" altLang="en-US" sz="6000" b="1" dirty="0">
                  <a:solidFill>
                    <a:schemeClr val="bg1"/>
                  </a:solidFill>
                  <a:cs typeface="Arial" panose="020B0604020202090204" pitchFamily="34" charset="0"/>
                </a:rPr>
                <a:t>业务介绍</a:t>
              </a:r>
              <a:endParaRPr lang="zh-CN" altLang="en-US" sz="60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643539" y="3707771"/>
              <a:ext cx="559752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 OF BUSINESS</a:t>
              </a:r>
              <a:endParaRPr lang="en-US" altLang="zh-CN" sz="2800" b="1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/>
          <p:nvPr/>
        </p:nvSpPr>
        <p:spPr>
          <a:xfrm>
            <a:off x="1855470" y="2061210"/>
            <a:ext cx="8480425" cy="36055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280"/>
              </a:lnSpc>
            </a:pPr>
            <a:r>
              <a:rPr lang="zh-CN" altLang="en-US" sz="2000" spc="1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oppins SemiBold" panose="02000000000000000000" pitchFamily="2" charset="0"/>
                <a:sym typeface="微软雅黑" panose="020B0503020204020204" pitchFamily="34" charset="-122"/>
              </a:rPr>
              <a:t>是时候展示真正的技术了。在业务介绍板块，希望你们能展现出你们的过往产品及其数据，还有目前正在进行的业务及其数据。如果还没有产品也没关系，那就写写对于产品的构想，是哪种类型的游戏？市场上的竞品有哪些？你们的创新点或者优势在哪？</a:t>
            </a:r>
            <a:endParaRPr lang="zh-CN" altLang="en-US" sz="2000" spc="1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Poppins SemiBold" panose="02000000000000000000" pitchFamily="2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60898"/>
            <a:ext cx="12192000" cy="2536205"/>
          </a:xfrm>
          <a:prstGeom prst="rect">
            <a:avLst/>
          </a:prstGeom>
          <a:solidFill>
            <a:srgbClr val="C79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989489" y="2592270"/>
            <a:ext cx="6213022" cy="1462660"/>
            <a:chOff x="3322864" y="2767336"/>
            <a:chExt cx="6213022" cy="1462660"/>
          </a:xfrm>
        </p:grpSpPr>
        <p:sp>
          <p:nvSpPr>
            <p:cNvPr id="5" name="矩形 259"/>
            <p:cNvSpPr>
              <a:spLocks noChangeArrowheads="1"/>
            </p:cNvSpPr>
            <p:nvPr/>
          </p:nvSpPr>
          <p:spPr bwMode="auto">
            <a:xfrm>
              <a:off x="3322864" y="2767336"/>
              <a:ext cx="6213022" cy="9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9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9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9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9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9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6000" b="1" dirty="0">
                  <a:solidFill>
                    <a:schemeClr val="bg1"/>
                  </a:solidFill>
                  <a:cs typeface="Arial" panose="020B0604020202090204" pitchFamily="34" charset="0"/>
                </a:rPr>
                <a:t>04  </a:t>
              </a:r>
              <a:r>
                <a:rPr lang="zh-CN" altLang="en-US" sz="6000" b="1" dirty="0">
                  <a:solidFill>
                    <a:schemeClr val="bg1"/>
                  </a:solidFill>
                  <a:cs typeface="Arial" panose="020B0604020202090204" pitchFamily="34" charset="0"/>
                </a:rPr>
                <a:t> 融资计划</a:t>
              </a:r>
              <a:endParaRPr lang="zh-CN" altLang="en-US" sz="6000" b="1" dirty="0">
                <a:solidFill>
                  <a:schemeClr val="bg1"/>
                </a:solidFill>
                <a:cs typeface="Arial" panose="020B060402020209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82527" y="3708026"/>
              <a:ext cx="3493696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FINANCIAL PLAN</a:t>
              </a:r>
              <a:endParaRPr lang="en-US" altLang="zh-CN" sz="2800" b="1" dirty="0">
                <a:solidFill>
                  <a:schemeClr val="bg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WPS 文字</Application>
  <PresentationFormat>宽屏</PresentationFormat>
  <Paragraphs>55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7" baseType="lpstr">
      <vt:lpstr>Arial</vt:lpstr>
      <vt:lpstr>方正书宋_GBK</vt:lpstr>
      <vt:lpstr>Wingdings</vt:lpstr>
      <vt:lpstr>微软雅黑</vt:lpstr>
      <vt:lpstr>汉仪旗黑KW</vt:lpstr>
      <vt:lpstr>经典综艺体简</vt:lpstr>
      <vt:lpstr>Century Gothic</vt:lpstr>
      <vt:lpstr>Poppins SemiBold</vt:lpstr>
      <vt:lpstr>Calibri</vt:lpstr>
      <vt:lpstr>Helvetica Neue</vt:lpstr>
      <vt:lpstr>STIXGeneral-Bold</vt:lpstr>
      <vt:lpstr>Thonburi</vt:lpstr>
      <vt:lpstr>Source Sans Pro</vt:lpstr>
      <vt:lpstr>linea-basic-10</vt:lpstr>
      <vt:lpstr>Nexa Rust Extras Free</vt:lpstr>
      <vt:lpstr>思源黑体 CN Light</vt:lpstr>
      <vt:lpstr>Nexa Rust Slab Black 03</vt:lpstr>
      <vt:lpstr>等线</vt:lpstr>
      <vt:lpstr>汉仪中等线KW</vt:lpstr>
      <vt:lpstr>苹方-简</vt:lpstr>
      <vt:lpstr>宋体</vt:lpstr>
      <vt:lpstr>Arial Unicode MS</vt:lpstr>
      <vt:lpstr>汉仪书宋二KW</vt:lpstr>
      <vt:lpstr>华文宋体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zccv</dc:creator>
  <cp:lastModifiedBy>sia</cp:lastModifiedBy>
  <cp:revision>57</cp:revision>
  <dcterms:created xsi:type="dcterms:W3CDTF">2019-12-30T09:39:58Z</dcterms:created>
  <dcterms:modified xsi:type="dcterms:W3CDTF">2019-12-30T09:39:58Z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2052-1.8.2.2861</vt:lpwstr>
  </property>
</Properties>
</file>